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8"/>
  </p:notesMasterIdLst>
  <p:sldIdLst>
    <p:sldId id="256" r:id="rId2"/>
    <p:sldId id="315" r:id="rId3"/>
    <p:sldId id="316" r:id="rId4"/>
    <p:sldId id="317" r:id="rId5"/>
    <p:sldId id="318" r:id="rId6"/>
    <p:sldId id="340" r:id="rId7"/>
    <p:sldId id="341" r:id="rId8"/>
    <p:sldId id="334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21" r:id="rId17"/>
  </p:sldIdLst>
  <p:sldSz cx="9144000" cy="5143500" type="screen16x9"/>
  <p:notesSz cx="6858000" cy="9144000"/>
  <p:embeddedFontLst>
    <p:embeddedFont>
      <p:font typeface="Denk One" panose="020B0604020202020204" charset="0"/>
      <p:regular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B7FA6-3CF1-4A0E-90C1-D5CF5C58C1C3}">
  <a:tblStyle styleId="{3D9B7FA6-3CF1-4A0E-90C1-D5CF5C58C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1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219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38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rot="-9295578" flipH="1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avLst/>
              <a:gdLst/>
              <a:ahLst/>
              <a:cxnLst/>
              <a:rect l="l" t="t" r="r" b="b"/>
              <a:pathLst>
                <a:path w="17884" h="26349" extrusionOk="0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avLst/>
              <a:gdLst/>
              <a:ahLst/>
              <a:cxnLst/>
              <a:rect l="l" t="t" r="r" b="b"/>
              <a:pathLst>
                <a:path w="2275" h="474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avLst/>
              <a:gdLst/>
              <a:ahLst/>
              <a:cxnLst/>
              <a:rect l="l" t="t" r="r" b="b"/>
              <a:pathLst>
                <a:path w="7336" h="3260" extrusionOk="0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avLst/>
              <a:gdLst/>
              <a:ahLst/>
              <a:cxnLst/>
              <a:rect l="l" t="t" r="r" b="b"/>
              <a:pathLst>
                <a:path w="5085" h="2395" extrusionOk="0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avLst/>
              <a:gdLst/>
              <a:ahLst/>
              <a:cxnLst/>
              <a:rect l="l" t="t" r="r" b="b"/>
              <a:pathLst>
                <a:path w="3907" h="1858" extrusionOk="0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avLst/>
              <a:gdLst/>
              <a:ahLst/>
              <a:cxnLst/>
              <a:rect l="l" t="t" r="r" b="b"/>
              <a:pathLst>
                <a:path w="4013" h="277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avLst/>
              <a:gdLst/>
              <a:ahLst/>
              <a:cxnLst/>
              <a:rect l="l" t="t" r="r" b="b"/>
              <a:pathLst>
                <a:path w="3394" h="3644" extrusionOk="0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avLst/>
              <a:gdLst/>
              <a:ahLst/>
              <a:cxnLst/>
              <a:rect l="l" t="t" r="r" b="b"/>
              <a:pathLst>
                <a:path w="3930" h="3967" extrusionOk="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avLst/>
              <a:gdLst/>
              <a:ahLst/>
              <a:cxnLst/>
              <a:rect l="l" t="t" r="r" b="b"/>
              <a:pathLst>
                <a:path w="11312" h="33553" extrusionOk="0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3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40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40"/>
          <p:cNvSpPr txBox="1">
            <a:spLocks noGrp="1"/>
          </p:cNvSpPr>
          <p:nvPr>
            <p:ph type="subTitle" idx="2"/>
          </p:nvPr>
        </p:nvSpPr>
        <p:spPr>
          <a:xfrm rot="1008">
            <a:off x="7439876" y="578846"/>
            <a:ext cx="1179685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chemeClr val="dk1"/>
                </a:solidFill>
              </a:rPr>
              <a:t>AFLF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solidFill>
                  <a:schemeClr val="dk1"/>
                </a:solidFill>
              </a:rPr>
              <a:t>2022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950" name="Google Shape;2950;p40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dirty="0" smtClean="0"/>
              <a:t>Deutéronome</a:t>
            </a:r>
            <a:endParaRPr sz="55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 smtClean="0">
                <a:solidFill>
                  <a:schemeClr val="dk2"/>
                </a:solidFill>
              </a:rPr>
              <a:t>Un cœur pour Dieu</a:t>
            </a:r>
            <a:endParaRPr sz="3100" dirty="0">
              <a:solidFill>
                <a:schemeClr val="dk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sz="1600" dirty="0" smtClean="0"/>
              <a:t>12Et </a:t>
            </a:r>
            <a:r>
              <a:rPr lang="fr-FR" sz="1600" dirty="0"/>
              <a:t>maintenant, Israël, qu’attend de toi l’Éternel ton Dieu ? Simplement que tu le </a:t>
            </a:r>
            <a:r>
              <a:rPr lang="fr-FR" sz="1600" b="1" dirty="0"/>
              <a:t>craignes </a:t>
            </a:r>
            <a:r>
              <a:rPr lang="fr-FR" sz="1600" dirty="0"/>
              <a:t>en suivant toutes les voies qu’il t’a prescrites, en </a:t>
            </a:r>
            <a:r>
              <a:rPr lang="fr-FR" sz="1600" b="1" dirty="0"/>
              <a:t>l’aimant </a:t>
            </a:r>
            <a:r>
              <a:rPr lang="fr-FR" sz="1600" dirty="0"/>
              <a:t>et en </a:t>
            </a:r>
            <a:r>
              <a:rPr lang="fr-FR" sz="1600" b="1" dirty="0"/>
              <a:t>le servant </a:t>
            </a:r>
            <a:r>
              <a:rPr lang="fr-FR" sz="1600" dirty="0"/>
              <a:t>de tout </a:t>
            </a:r>
            <a:r>
              <a:rPr lang="fr-FR" sz="1600" u="sng" dirty="0"/>
              <a:t>ton cœur </a:t>
            </a:r>
            <a:r>
              <a:rPr lang="fr-FR" sz="1600" dirty="0"/>
              <a:t>et de tout </a:t>
            </a:r>
            <a:r>
              <a:rPr lang="fr-FR" sz="1600" u="sng" dirty="0"/>
              <a:t>ton être</a:t>
            </a:r>
            <a:r>
              <a:rPr lang="fr-FR" sz="1600" dirty="0"/>
              <a:t>, 13</a:t>
            </a:r>
            <a:r>
              <a:rPr lang="fr-FR" sz="1600" b="1" dirty="0"/>
              <a:t>en observant </a:t>
            </a:r>
            <a:r>
              <a:rPr lang="fr-FR" sz="1600" dirty="0"/>
              <a:t>ses commandements et ses lois que je te prescris aujourd’hui pour ton bien. </a:t>
            </a:r>
            <a:endParaRPr lang="fr-F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10.12-13 </a:t>
            </a:r>
            <a:r>
              <a:rPr lang="fr-FR" sz="2000" dirty="0"/>
              <a:t>: Aimer et observer les commandements</a:t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74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sz="1600" dirty="0" smtClean="0"/>
              <a:t>12Et </a:t>
            </a:r>
            <a:r>
              <a:rPr lang="fr-FR" sz="1600" dirty="0"/>
              <a:t>maintenant, Israël, qu’attend de toi l’Éternel ton Dieu ? Simplement que tu le </a:t>
            </a:r>
            <a:r>
              <a:rPr lang="fr-FR" sz="1600" b="1" dirty="0"/>
              <a:t>craignes </a:t>
            </a:r>
            <a:r>
              <a:rPr lang="fr-FR" sz="1600" dirty="0"/>
              <a:t>en suivant toutes les voies qu’il t’a prescrites, en </a:t>
            </a:r>
            <a:r>
              <a:rPr lang="fr-FR" sz="1600" b="1" dirty="0"/>
              <a:t>l’aimant </a:t>
            </a:r>
            <a:r>
              <a:rPr lang="fr-FR" sz="1600" dirty="0"/>
              <a:t>et en </a:t>
            </a:r>
            <a:r>
              <a:rPr lang="fr-FR" sz="1600" b="1" dirty="0"/>
              <a:t>le servant </a:t>
            </a:r>
            <a:r>
              <a:rPr lang="fr-FR" sz="1600" dirty="0"/>
              <a:t>de tout </a:t>
            </a:r>
            <a:r>
              <a:rPr lang="fr-FR" sz="1600" u="sng" dirty="0"/>
              <a:t>ton cœur </a:t>
            </a:r>
            <a:r>
              <a:rPr lang="fr-FR" sz="1600" dirty="0"/>
              <a:t>et de tout </a:t>
            </a:r>
            <a:r>
              <a:rPr lang="fr-FR" sz="1600" u="sng" dirty="0"/>
              <a:t>ton être</a:t>
            </a:r>
            <a:r>
              <a:rPr lang="fr-FR" sz="1600" dirty="0"/>
              <a:t>, 13</a:t>
            </a:r>
            <a:r>
              <a:rPr lang="fr-FR" sz="1600" b="1" dirty="0"/>
              <a:t>en observant </a:t>
            </a:r>
            <a:r>
              <a:rPr lang="fr-FR" sz="1600" dirty="0"/>
              <a:t>ses commandements et ses lois que je te prescris aujourd’hui </a:t>
            </a:r>
            <a:r>
              <a:rPr lang="fr-FR" sz="1600" b="1" u="sng" dirty="0" smtClean="0"/>
              <a:t>POUR TON BONHEUR</a:t>
            </a:r>
            <a:r>
              <a:rPr lang="fr-FR" sz="1600" dirty="0" smtClean="0"/>
              <a:t>. </a:t>
            </a:r>
            <a:endParaRPr lang="fr-F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10.12-13 </a:t>
            </a:r>
            <a:r>
              <a:rPr lang="fr-FR" sz="2000" dirty="0"/>
              <a:t>: Aimer et observer les commandements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Right Arrow 2"/>
          <p:cNvSpPr/>
          <p:nvPr/>
        </p:nvSpPr>
        <p:spPr>
          <a:xfrm rot="8843556">
            <a:off x="4126859" y="802510"/>
            <a:ext cx="2707215" cy="146113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2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704000" cy="1494472"/>
          </a:xfrm>
        </p:spPr>
        <p:txBody>
          <a:bodyPr/>
          <a:lstStyle/>
          <a:p>
            <a:pPr marL="139700" indent="0">
              <a:buNone/>
            </a:pPr>
            <a:r>
              <a:rPr lang="fr-FR" sz="1600" dirty="0" smtClean="0"/>
              <a:t>12Et </a:t>
            </a:r>
            <a:r>
              <a:rPr lang="fr-FR" sz="1600" dirty="0"/>
              <a:t>maintenant, Israël, qu’attend de toi l’Éternel ton Dieu ? Simplement que tu le </a:t>
            </a:r>
            <a:r>
              <a:rPr lang="fr-FR" sz="1600" b="1" dirty="0"/>
              <a:t>craignes </a:t>
            </a:r>
            <a:r>
              <a:rPr lang="fr-FR" sz="1600" dirty="0"/>
              <a:t>en suivant toutes les voies qu’il t’a prescrites, en </a:t>
            </a:r>
            <a:r>
              <a:rPr lang="fr-FR" sz="1600" b="1" dirty="0"/>
              <a:t>l’aimant </a:t>
            </a:r>
            <a:r>
              <a:rPr lang="fr-FR" sz="1600" dirty="0"/>
              <a:t>et en </a:t>
            </a:r>
            <a:r>
              <a:rPr lang="fr-FR" sz="1600" b="1" dirty="0"/>
              <a:t>le servant </a:t>
            </a:r>
            <a:r>
              <a:rPr lang="fr-FR" sz="1600" dirty="0"/>
              <a:t>de tout </a:t>
            </a:r>
            <a:r>
              <a:rPr lang="fr-FR" sz="1600" u="sng" dirty="0"/>
              <a:t>ton cœur </a:t>
            </a:r>
            <a:r>
              <a:rPr lang="fr-FR" sz="1600" dirty="0"/>
              <a:t>et de tout </a:t>
            </a:r>
            <a:r>
              <a:rPr lang="fr-FR" sz="1600" u="sng" dirty="0"/>
              <a:t>ton être</a:t>
            </a:r>
            <a:r>
              <a:rPr lang="fr-FR" sz="1600" dirty="0"/>
              <a:t>, 13</a:t>
            </a:r>
            <a:r>
              <a:rPr lang="fr-FR" sz="1600" b="1" dirty="0"/>
              <a:t>en observant </a:t>
            </a:r>
            <a:r>
              <a:rPr lang="fr-FR" sz="1600" dirty="0"/>
              <a:t>ses commandements et ses lois que je te prescris aujourd’hui </a:t>
            </a:r>
            <a:r>
              <a:rPr lang="fr-FR" sz="1600" b="1" u="sng" dirty="0" smtClean="0"/>
              <a:t>POUR TON BONHEUR</a:t>
            </a:r>
            <a:r>
              <a:rPr lang="fr-FR" sz="1600" dirty="0" smtClean="0"/>
              <a:t>. </a:t>
            </a:r>
            <a:endParaRPr lang="fr-F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10.12-13 </a:t>
            </a:r>
            <a:r>
              <a:rPr lang="fr-FR" sz="2000" dirty="0"/>
              <a:t>: Aimer et observer les commandements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Right Arrow 2"/>
          <p:cNvSpPr/>
          <p:nvPr/>
        </p:nvSpPr>
        <p:spPr>
          <a:xfrm rot="8843556">
            <a:off x="4126859" y="802510"/>
            <a:ext cx="2707215" cy="146113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 rot="20322029">
            <a:off x="335602" y="595070"/>
            <a:ext cx="3663139" cy="2056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5.33 Vous </a:t>
            </a:r>
            <a:r>
              <a:rPr lang="fr-FR" sz="1800" dirty="0"/>
              <a:t>suivrez en tout la voie que le Seigneur, votre Dieu, vous a prescrite, afin que vous viviez, que vous soyez heureux et que vous prolongiez vos jours dans le pays dont vous prendrez possession.</a:t>
            </a:r>
          </a:p>
        </p:txBody>
      </p:sp>
      <p:sp>
        <p:nvSpPr>
          <p:cNvPr id="6" name="Rectangle 5"/>
          <p:cNvSpPr/>
          <p:nvPr/>
        </p:nvSpPr>
        <p:spPr>
          <a:xfrm rot="866349">
            <a:off x="5078504" y="612454"/>
            <a:ext cx="3663139" cy="2056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6.18 Tu </a:t>
            </a:r>
            <a:r>
              <a:rPr lang="fr-FR" sz="1800" dirty="0"/>
              <a:t>feras ce qui convient au Seigneur, ce qui lui plaît, afin que tu sois heureux et que tu entres en possession du bon pays que le Seigneur a promis par serment à tes pères</a:t>
            </a:r>
          </a:p>
        </p:txBody>
      </p:sp>
      <p:sp>
        <p:nvSpPr>
          <p:cNvPr id="7" name="Rectangle 6"/>
          <p:cNvSpPr/>
          <p:nvPr/>
        </p:nvSpPr>
        <p:spPr>
          <a:xfrm rot="21261916">
            <a:off x="3341948" y="2662726"/>
            <a:ext cx="3663139" cy="2056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6.24 </a:t>
            </a:r>
            <a:r>
              <a:rPr lang="fr-FR" sz="1800" dirty="0"/>
              <a:t>Le Seigneur nous a ordonné de mettre en pratique toutes ces prescriptions et de craindre le Seigneur, notre Dieu, afin que nous soyons toujours heureux et qu’il nous garde en vie – voilà pourquoi il en est ainsi en ce jour.</a:t>
            </a:r>
          </a:p>
        </p:txBody>
      </p:sp>
    </p:spTree>
    <p:extLst>
      <p:ext uri="{BB962C8B-B14F-4D97-AF65-F5344CB8AC3E}">
        <p14:creationId xmlns:p14="http://schemas.microsoft.com/office/powerpoint/2010/main" val="22144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sz="1600" dirty="0"/>
              <a:t>14Voici : le ciel, et même les cieux les plus élevés, appartiennent à l’Éternel ton Dieu ainsi que la terre et tout ce qu’elle contient. </a:t>
            </a:r>
            <a:endParaRPr lang="fr-FR" sz="1600" dirty="0" smtClean="0"/>
          </a:p>
          <a:p>
            <a:pPr marL="139700" indent="0">
              <a:buNone/>
            </a:pPr>
            <a:endParaRPr lang="fr-FR" sz="1600" dirty="0"/>
          </a:p>
          <a:p>
            <a:pPr marL="139700" indent="0">
              <a:buNone/>
            </a:pPr>
            <a:r>
              <a:rPr lang="fr-FR" sz="1600" b="1" dirty="0" smtClean="0"/>
              <a:t>15Et </a:t>
            </a:r>
            <a:r>
              <a:rPr lang="fr-FR" sz="1600" b="1" dirty="0"/>
              <a:t>pourtant</a:t>
            </a:r>
            <a:r>
              <a:rPr lang="fr-FR" sz="1600" dirty="0"/>
              <a:t>, </a:t>
            </a:r>
            <a:endParaRPr lang="fr-FR" sz="1600" dirty="0" smtClean="0"/>
          </a:p>
          <a:p>
            <a:pPr marL="139700" indent="0">
              <a:buNone/>
            </a:pPr>
            <a:endParaRPr lang="fr-FR" sz="1600" dirty="0"/>
          </a:p>
          <a:p>
            <a:pPr marL="139700" indent="0">
              <a:buNone/>
            </a:pPr>
            <a:r>
              <a:rPr lang="fr-FR" sz="1600" dirty="0" smtClean="0"/>
              <a:t>c’est </a:t>
            </a:r>
            <a:r>
              <a:rPr lang="fr-FR" sz="1600" dirty="0"/>
              <a:t>uniquement à tes ancêtres que l’Éternel s’est attaché pour les aimer, et c’est leurs descendants, c’est-à-dire vous, qu’il a choisis parmi tous les peuples, comme vous le constatez aujourd’hui</a:t>
            </a:r>
            <a:r>
              <a:rPr lang="fr-FR" sz="1600" dirty="0" smtClean="0"/>
              <a:t>.</a:t>
            </a:r>
          </a:p>
          <a:p>
            <a:pPr marL="139700" indent="0">
              <a:buNone/>
            </a:pPr>
            <a:endParaRPr lang="fr-FR" sz="1600" dirty="0"/>
          </a:p>
          <a:p>
            <a:pPr marL="139700" indent="0">
              <a:buNone/>
            </a:pPr>
            <a:r>
              <a:rPr lang="fr-FR" sz="1600" dirty="0" smtClean="0"/>
              <a:t> </a:t>
            </a:r>
            <a:r>
              <a:rPr lang="fr-FR" sz="1600" dirty="0"/>
              <a:t>16Opérez </a:t>
            </a:r>
            <a:r>
              <a:rPr lang="fr-FR" sz="1600" b="1" dirty="0"/>
              <a:t>donc</a:t>
            </a:r>
            <a:r>
              <a:rPr lang="fr-FR" sz="1600" dirty="0"/>
              <a:t> aussi une </a:t>
            </a:r>
            <a:r>
              <a:rPr lang="fr-FR" sz="1600" u="sng" dirty="0"/>
              <a:t>circoncision dans votre cœur </a:t>
            </a:r>
            <a:r>
              <a:rPr lang="fr-FR" sz="1600" dirty="0"/>
              <a:t>et ne vous </a:t>
            </a:r>
            <a:r>
              <a:rPr lang="fr-FR" sz="1600" u="sng" dirty="0"/>
              <a:t>rebellez plus </a:t>
            </a:r>
            <a:r>
              <a:rPr lang="fr-FR" sz="1600" dirty="0"/>
              <a:t>contre l’Éternel ;</a:t>
            </a:r>
            <a:endParaRPr lang="fr-FR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10.14-16 </a:t>
            </a:r>
            <a:r>
              <a:rPr lang="fr-FR" sz="2000" dirty="0"/>
              <a:t>: </a:t>
            </a:r>
            <a:r>
              <a:rPr lang="fr-FR" sz="2000" dirty="0" smtClean="0"/>
              <a:t>Un peuple parmi tous les peuples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 rot="971207">
            <a:off x="3967590" y="2470222"/>
            <a:ext cx="3663139" cy="2056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9.6 « Sache donc que ce n’est pas à cause de ta justice que le Seigneur, ton Dieu, te donne ce bon pays pour que tu en prennes possession ;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car tu es un peuple à la nuque raide.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sz="1600" dirty="0"/>
              <a:t>17car l’Éternel votre Dieu est le Dieu </a:t>
            </a:r>
            <a:r>
              <a:rPr lang="fr-FR" sz="1600" b="1" dirty="0"/>
              <a:t>suprême</a:t>
            </a:r>
            <a:r>
              <a:rPr lang="fr-FR" sz="1600" dirty="0"/>
              <a:t> et le </a:t>
            </a:r>
            <a:r>
              <a:rPr lang="fr-FR" sz="1600" b="1" dirty="0"/>
              <a:t>Seigneur des seigneurs</a:t>
            </a:r>
            <a:r>
              <a:rPr lang="fr-FR" sz="1600" dirty="0"/>
              <a:t>, le </a:t>
            </a:r>
            <a:r>
              <a:rPr lang="fr-FR" sz="1600" b="1" dirty="0"/>
              <a:t>grand Dieu, puissant et redoutable</a:t>
            </a:r>
            <a:r>
              <a:rPr lang="fr-FR" sz="1600" dirty="0"/>
              <a:t>, </a:t>
            </a:r>
            <a:endParaRPr lang="fr-FR" sz="1600" dirty="0" smtClean="0"/>
          </a:p>
          <a:p>
            <a:pPr marL="139700" indent="0">
              <a:buNone/>
            </a:pPr>
            <a:r>
              <a:rPr lang="fr-FR" sz="1600" b="1" dirty="0" smtClean="0"/>
              <a:t>qui </a:t>
            </a:r>
            <a:r>
              <a:rPr lang="fr-FR" sz="1600" b="1" dirty="0"/>
              <a:t>ne fait pas de favoritisme </a:t>
            </a:r>
            <a:r>
              <a:rPr lang="fr-FR" sz="1600" dirty="0"/>
              <a:t>et ne se laisse pas corrompre par des présents. </a:t>
            </a:r>
            <a:endParaRPr lang="fr-FR" sz="1600" dirty="0" smtClean="0"/>
          </a:p>
          <a:p>
            <a:pPr marL="139700" indent="0">
              <a:buNone/>
            </a:pPr>
            <a:r>
              <a:rPr lang="fr-FR" sz="1600" dirty="0" smtClean="0"/>
              <a:t>18Il </a:t>
            </a:r>
            <a:r>
              <a:rPr lang="fr-FR" sz="1600" dirty="0"/>
              <a:t>rend </a:t>
            </a:r>
            <a:r>
              <a:rPr lang="fr-FR" sz="1600" b="1" dirty="0"/>
              <a:t>justice</a:t>
            </a:r>
            <a:r>
              <a:rPr lang="fr-FR" sz="1600" dirty="0"/>
              <a:t> à l’orphelin et à la veuve et témoigne son </a:t>
            </a:r>
            <a:r>
              <a:rPr lang="fr-FR" sz="1600" b="1" dirty="0"/>
              <a:t>amour</a:t>
            </a:r>
            <a:r>
              <a:rPr lang="fr-FR" sz="1600" dirty="0"/>
              <a:t> à l’étranger en lui assurant le pain et le vêtement. </a:t>
            </a:r>
            <a:r>
              <a:rPr lang="fr-FR" sz="1600" b="1" dirty="0"/>
              <a:t>19Vous aussi, vous aimerez l’étranger </a:t>
            </a:r>
            <a:r>
              <a:rPr lang="fr-FR" sz="1600" dirty="0"/>
              <a:t>parmi vous, car vous avez été étrangers en Égypte.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10.17-19 </a:t>
            </a:r>
            <a:r>
              <a:rPr lang="fr-FR" sz="2000" dirty="0"/>
              <a:t>: </a:t>
            </a:r>
            <a:r>
              <a:rPr lang="fr-FR" sz="2000" dirty="0" smtClean="0"/>
              <a:t>Un Dieu pas comme les autres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256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FR" sz="2000" dirty="0"/>
              <a:t>20C’est l’Éternel ton Dieu que </a:t>
            </a:r>
            <a:r>
              <a:rPr lang="fr-FR" sz="2000" b="1" dirty="0"/>
              <a:t>tu craindras</a:t>
            </a:r>
            <a:r>
              <a:rPr lang="fr-FR" sz="2000" dirty="0"/>
              <a:t>, c’est à lui que </a:t>
            </a:r>
            <a:r>
              <a:rPr lang="fr-FR" sz="2000" b="1" dirty="0"/>
              <a:t>tu rendras un culte</a:t>
            </a:r>
            <a:r>
              <a:rPr lang="fr-FR" sz="2000" dirty="0"/>
              <a:t>, à lui </a:t>
            </a:r>
            <a:r>
              <a:rPr lang="fr-FR" sz="2000" b="1" dirty="0"/>
              <a:t>seul</a:t>
            </a:r>
            <a:r>
              <a:rPr lang="fr-FR" sz="2000" dirty="0"/>
              <a:t> que </a:t>
            </a:r>
            <a:r>
              <a:rPr lang="fr-FR" sz="2000" b="1" dirty="0"/>
              <a:t>tu t’attacheras</a:t>
            </a:r>
            <a:r>
              <a:rPr lang="fr-FR" sz="2000" dirty="0"/>
              <a:t>, et si tu prêtes serment</a:t>
            </a:r>
            <a:r>
              <a:rPr lang="fr-FR" sz="2000" b="1" dirty="0"/>
              <a:t>, c’est par son nom </a:t>
            </a:r>
            <a:r>
              <a:rPr lang="fr-FR" sz="2000" dirty="0"/>
              <a:t>que tu le feras. </a:t>
            </a:r>
            <a:endParaRPr lang="fr-FR" sz="2000" dirty="0" smtClean="0"/>
          </a:p>
          <a:p>
            <a:pPr marL="139700" indent="0">
              <a:buNone/>
            </a:pPr>
            <a:endParaRPr lang="fr-FR" sz="2000" dirty="0"/>
          </a:p>
          <a:p>
            <a:pPr marL="139700" indent="0">
              <a:buNone/>
            </a:pPr>
            <a:r>
              <a:rPr lang="fr-FR" sz="2000" dirty="0" smtClean="0"/>
              <a:t>21Il </a:t>
            </a:r>
            <a:r>
              <a:rPr lang="fr-FR" sz="2000" b="1" dirty="0"/>
              <a:t>est le sujet </a:t>
            </a:r>
            <a:r>
              <a:rPr lang="fr-FR" sz="2000" dirty="0"/>
              <a:t>de tes louanges, il est </a:t>
            </a:r>
            <a:r>
              <a:rPr lang="fr-FR" sz="2000" b="1" dirty="0"/>
              <a:t>ton Dieu</a:t>
            </a:r>
            <a:r>
              <a:rPr lang="fr-FR" sz="2000" dirty="0"/>
              <a:t> </a:t>
            </a:r>
            <a:r>
              <a:rPr lang="fr-FR" sz="2000" dirty="0" smtClean="0"/>
              <a:t>;</a:t>
            </a:r>
          </a:p>
          <a:p>
            <a:pPr marL="139700" indent="0">
              <a:buNone/>
            </a:pPr>
            <a:r>
              <a:rPr lang="fr-FR" sz="2000" dirty="0" smtClean="0"/>
              <a:t> </a:t>
            </a:r>
            <a:r>
              <a:rPr lang="fr-FR" sz="2000" b="1" dirty="0"/>
              <a:t>c’est lui qui a accompli </a:t>
            </a:r>
            <a:r>
              <a:rPr lang="fr-FR" sz="2000" dirty="0"/>
              <a:t>pour toi ces œuvres extraordinaires et redoutables dont tu as été témoin. 22Tes ancêtres vinrent en Égypte au nombre de soixante-dix, et maintenant l’Éternel ton Dieu </a:t>
            </a:r>
            <a:r>
              <a:rPr lang="fr-FR" sz="2000" b="1" dirty="0"/>
              <a:t>t’a rendu</a:t>
            </a:r>
            <a:r>
              <a:rPr lang="fr-FR" sz="2000" dirty="0"/>
              <a:t> aussi nombreux que les étoiles du ciel.</a:t>
            </a:r>
          </a:p>
          <a:p>
            <a:pPr marL="139700" indent="0">
              <a:buNone/>
            </a:pP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Dt</a:t>
            </a:r>
            <a:r>
              <a:rPr lang="fr-FR" sz="2000" dirty="0" smtClean="0"/>
              <a:t>. 10.20-22 : s’attacher au Seigneur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 rot="1076802">
            <a:off x="4799727" y="932599"/>
            <a:ext cx="3663139" cy="20565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Gn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15.5-6 «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Contemple le ciel et compte les étoiles du ciel si tu le peux. Tes descendants seront aussi nombreux qu’elles. » </a:t>
            </a:r>
          </a:p>
        </p:txBody>
      </p:sp>
      <p:sp>
        <p:nvSpPr>
          <p:cNvPr id="6" name="Right Arrow 5"/>
          <p:cNvSpPr/>
          <p:nvPr/>
        </p:nvSpPr>
        <p:spPr>
          <a:xfrm rot="18592850">
            <a:off x="4452257" y="2877972"/>
            <a:ext cx="1416187" cy="808305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8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Jésu</a:t>
            </a:r>
            <a:r>
              <a:rPr lang="fr-FR" dirty="0" smtClean="0"/>
              <a:t>s, le roi à notre service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410635" y="1409252"/>
            <a:ext cx="4281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Éphésiens 2.6 : </a:t>
            </a:r>
            <a:r>
              <a:rPr lang="fr-FR" sz="2400" dirty="0" smtClean="0"/>
              <a:t>Par notre union avec Jésus-Christ, Dieu </a:t>
            </a:r>
            <a:r>
              <a:rPr lang="fr-FR" sz="2400" b="1" dirty="0"/>
              <a:t>nous a ressuscités</a:t>
            </a:r>
            <a:r>
              <a:rPr lang="fr-FR" sz="2400" dirty="0"/>
              <a:t> les uns et les autres et </a:t>
            </a:r>
            <a:r>
              <a:rPr lang="fr-FR" sz="2400" b="1" dirty="0"/>
              <a:t>nous a fait siéger</a:t>
            </a:r>
            <a:r>
              <a:rPr lang="fr-FR" sz="2400" dirty="0"/>
              <a:t> les uns et les autres </a:t>
            </a:r>
            <a:r>
              <a:rPr lang="fr-FR" sz="2400" b="1" dirty="0"/>
              <a:t>dans le monde céleste</a:t>
            </a:r>
            <a:r>
              <a:rPr lang="fr-F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550" y="1409252"/>
            <a:ext cx="3636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Éphésiens </a:t>
            </a:r>
            <a:r>
              <a:rPr lang="fr-FR" sz="2400" dirty="0" smtClean="0"/>
              <a:t>1.20 </a:t>
            </a:r>
            <a:r>
              <a:rPr lang="fr-FR" sz="2400" dirty="0"/>
              <a:t>: lorsqu’il l’a </a:t>
            </a:r>
            <a:r>
              <a:rPr lang="fr-FR" sz="2400" b="1" dirty="0"/>
              <a:t>ressuscité</a:t>
            </a:r>
            <a:r>
              <a:rPr lang="fr-FR" sz="2400" dirty="0"/>
              <a:t> et </a:t>
            </a:r>
            <a:r>
              <a:rPr lang="fr-FR" sz="2400" b="1" dirty="0"/>
              <a:t>l’a fait siéger</a:t>
            </a:r>
            <a:r>
              <a:rPr lang="fr-FR" sz="2400" dirty="0"/>
              <a:t> à sa droite, </a:t>
            </a:r>
            <a:r>
              <a:rPr lang="fr-FR" sz="2400" b="1" dirty="0"/>
              <a:t>dans le monde céleste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42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smtClean="0"/>
              <a:t>Des discours </a:t>
            </a:r>
          </a:p>
          <a:p>
            <a:pPr indent="-457200"/>
            <a:r>
              <a:rPr lang="fr-FR" sz="2800" dirty="0" smtClean="0"/>
              <a:t>4.44</a:t>
            </a:r>
            <a:r>
              <a:rPr lang="fr-FR" sz="2800" dirty="0"/>
              <a:t> : « Voici la loi que Moise exposa aux Israélites </a:t>
            </a:r>
            <a:r>
              <a:rPr lang="fr-FR" sz="2800" dirty="0" smtClean="0"/>
              <a:t>»</a:t>
            </a:r>
          </a:p>
          <a:p>
            <a:pPr indent="-457200"/>
            <a:r>
              <a:rPr lang="fr-FR" sz="2800" dirty="0"/>
              <a:t>31.1 : « Moïse adressa ces paroles à tout Israël » </a:t>
            </a:r>
            <a:endParaRPr lang="fr-FR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structure du Deutéronome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79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b="1" dirty="0"/>
              <a:t>Préambule</a:t>
            </a:r>
            <a:r>
              <a:rPr lang="fr-FR" sz="2400" dirty="0"/>
              <a:t> : identification des parties (1.1-5)</a:t>
            </a:r>
          </a:p>
          <a:p>
            <a:r>
              <a:rPr lang="fr-FR" sz="2400" b="1" dirty="0"/>
              <a:t>Prologue historique</a:t>
            </a:r>
            <a:r>
              <a:rPr lang="fr-FR" sz="2400" dirty="0"/>
              <a:t> : événements significatif dans la relation entre les parties (1.6-4.49)</a:t>
            </a:r>
          </a:p>
          <a:p>
            <a:r>
              <a:rPr lang="fr-FR" sz="2400" b="1" dirty="0"/>
              <a:t>Stipulations générales</a:t>
            </a:r>
            <a:r>
              <a:rPr lang="fr-FR" sz="2400" dirty="0"/>
              <a:t> : principes généraux du traité (5-11)</a:t>
            </a:r>
          </a:p>
          <a:p>
            <a:r>
              <a:rPr lang="fr-FR" sz="2400" b="1" dirty="0"/>
              <a:t>Stipulations spécifiques</a:t>
            </a:r>
            <a:r>
              <a:rPr lang="fr-FR" sz="2400" dirty="0"/>
              <a:t> : exigences spécifiques requises du vassal (12-26)</a:t>
            </a:r>
          </a:p>
          <a:p>
            <a:r>
              <a:rPr lang="fr-FR" sz="2400" b="1" dirty="0"/>
              <a:t>Bénédictions et malédictions</a:t>
            </a:r>
            <a:r>
              <a:rPr lang="fr-FR" sz="2400" dirty="0"/>
              <a:t> : promesses et sanctions pour l’observance du traité (27-28)</a:t>
            </a:r>
          </a:p>
          <a:p>
            <a:r>
              <a:rPr lang="fr-FR" sz="2400" b="1" dirty="0"/>
              <a:t>Témoins</a:t>
            </a:r>
            <a:r>
              <a:rPr lang="fr-FR" sz="2400" dirty="0"/>
              <a:t> : (30.19 ; 31.19 ; 32)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Deutéronome / comme traité d’alliance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0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0000" y="1152475"/>
            <a:ext cx="7978832" cy="3450900"/>
          </a:xfrm>
        </p:spPr>
        <p:txBody>
          <a:bodyPr/>
          <a:lstStyle/>
          <a:p>
            <a:pPr marL="139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/>
              <a:t>A) Rétrospective (ch. 1-3)</a:t>
            </a:r>
          </a:p>
          <a:p>
            <a:pPr marL="10541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/>
              <a:t>B) En vue de la cérémonie d’alliance aux monts </a:t>
            </a:r>
            <a:r>
              <a:rPr lang="fr-FR" sz="2400" dirty="0" err="1"/>
              <a:t>Ébal</a:t>
            </a:r>
            <a:r>
              <a:rPr lang="fr-FR" sz="2400" dirty="0"/>
              <a:t> &amp; Garizim (ch. 4-11)</a:t>
            </a:r>
          </a:p>
          <a:p>
            <a:pPr marL="1968500" lvl="4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/>
              <a:t>C) Stipulations de l’alliance (ch. 12-26)</a:t>
            </a:r>
          </a:p>
          <a:p>
            <a:pPr marL="10541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/>
              <a:t>B’) Cérémonie d’Alliance aux monts </a:t>
            </a:r>
            <a:r>
              <a:rPr lang="fr-FR" sz="2400" dirty="0" err="1"/>
              <a:t>Ébal</a:t>
            </a:r>
            <a:r>
              <a:rPr lang="fr-FR" sz="2400" dirty="0"/>
              <a:t> &amp; </a:t>
            </a:r>
            <a:r>
              <a:rPr lang="fr-FR" sz="2400" dirty="0" err="1"/>
              <a:t>Garzim</a:t>
            </a:r>
            <a:r>
              <a:rPr lang="fr-FR" sz="2400" dirty="0"/>
              <a:t> (ch. 27-30)</a:t>
            </a:r>
          </a:p>
          <a:p>
            <a:pPr marL="1397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400" dirty="0"/>
              <a:t>A’) Prospective (ch. 31-34)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Le </a:t>
            </a:r>
            <a:r>
              <a:rPr lang="fr-FR" sz="2400" dirty="0" smtClean="0"/>
              <a:t>Deutéronome / comme renouvellement de l’alliance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089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49" y="1730446"/>
            <a:ext cx="5103000" cy="841800"/>
          </a:xfrm>
        </p:spPr>
        <p:txBody>
          <a:bodyPr/>
          <a:lstStyle/>
          <a:p>
            <a:r>
              <a:rPr lang="fr-FR" dirty="0" smtClean="0"/>
              <a:t>Deutéronome 10.12-22</a:t>
            </a:r>
            <a:endParaRPr lang="fr-FR" dirty="0"/>
          </a:p>
        </p:txBody>
      </p:sp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1942621" y="3023685"/>
            <a:ext cx="5258655" cy="841800"/>
          </a:xfrm>
        </p:spPr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1876" y="921123"/>
            <a:ext cx="8505265" cy="4094630"/>
          </a:xfrm>
        </p:spPr>
        <p:txBody>
          <a:bodyPr>
            <a:noAutofit/>
          </a:bodyPr>
          <a:lstStyle/>
          <a:p>
            <a:pPr marL="0" indent="0" algn="l"/>
            <a:r>
              <a:rPr lang="fr-F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7.7 </a:t>
            </a:r>
            <a:r>
              <a:rPr lang="fr-FR" sz="2000" dirty="0" smtClean="0"/>
              <a:t>« Ce </a:t>
            </a:r>
            <a:r>
              <a:rPr lang="fr-FR" sz="2000" dirty="0"/>
              <a:t>n’est pas parce que vous surpassez en nombre tous les peuples que le Seigneur s’est épris de vous et qu’il vous a choisis, car vous êtes le plus petit de tous les peuples. </a:t>
            </a:r>
            <a:r>
              <a:rPr lang="fr-FR" sz="2000" dirty="0" smtClean="0"/>
              <a:t>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6" y="0"/>
            <a:ext cx="7557830" cy="1261500"/>
          </a:xfrm>
        </p:spPr>
        <p:txBody>
          <a:bodyPr/>
          <a:lstStyle/>
          <a:p>
            <a:r>
              <a:rPr lang="fr-FR" sz="3600" dirty="0" smtClean="0"/>
              <a:t>Deutéronome </a:t>
            </a:r>
            <a:r>
              <a:rPr lang="fr-FR" sz="3600" dirty="0" smtClean="0"/>
              <a:t>10.12-22 / Le contexte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549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1876" y="921123"/>
            <a:ext cx="8505265" cy="4094630"/>
          </a:xfrm>
        </p:spPr>
        <p:txBody>
          <a:bodyPr>
            <a:noAutofit/>
          </a:bodyPr>
          <a:lstStyle/>
          <a:p>
            <a:pPr marL="0" indent="0" algn="l"/>
            <a:r>
              <a:rPr lang="fr-F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7.7 </a:t>
            </a:r>
            <a:r>
              <a:rPr lang="fr-FR" sz="2000" dirty="0" smtClean="0"/>
              <a:t>« Ce </a:t>
            </a:r>
            <a:r>
              <a:rPr lang="fr-FR" sz="2000" dirty="0"/>
              <a:t>n’est pas parce que vous surpassez en nombre tous les peuples que le Seigneur s’est épris de vous et qu’il vous a choisis, car vous êtes le plus petit de tous les peuples. </a:t>
            </a:r>
            <a:r>
              <a:rPr lang="fr-FR" sz="2000" dirty="0" smtClean="0"/>
              <a:t>»</a:t>
            </a:r>
          </a:p>
          <a:p>
            <a:pPr marL="0" indent="0" algn="l"/>
            <a:endParaRPr lang="fr-FR" sz="2000" dirty="0" smtClean="0"/>
          </a:p>
          <a:p>
            <a:pPr marL="0" indent="0" algn="l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8.18 </a:t>
            </a:r>
            <a:r>
              <a:rPr lang="fr-FR" sz="2000" dirty="0" smtClean="0"/>
              <a:t>«Tu </a:t>
            </a:r>
            <a:r>
              <a:rPr lang="fr-FR" sz="2000" dirty="0"/>
              <a:t>te souviendras du Seigneur, ton Dieu, car c’est lui qui te donne de la </a:t>
            </a:r>
            <a:r>
              <a:rPr lang="fr-FR" sz="2000" dirty="0" smtClean="0"/>
              <a:t>force. 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6" y="0"/>
            <a:ext cx="7557830" cy="1261500"/>
          </a:xfrm>
        </p:spPr>
        <p:txBody>
          <a:bodyPr/>
          <a:lstStyle/>
          <a:p>
            <a:r>
              <a:rPr lang="fr-FR" sz="3600" dirty="0"/>
              <a:t>Deutéronome 10.12-22 / Le contexte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794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1876" y="921123"/>
            <a:ext cx="8505265" cy="4094630"/>
          </a:xfrm>
        </p:spPr>
        <p:txBody>
          <a:bodyPr>
            <a:noAutofit/>
          </a:bodyPr>
          <a:lstStyle/>
          <a:p>
            <a:pPr marL="0" indent="0" algn="l"/>
            <a:r>
              <a:rPr lang="fr-F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7.7 </a:t>
            </a:r>
            <a:r>
              <a:rPr lang="fr-FR" sz="2000" dirty="0" smtClean="0"/>
              <a:t>« Ce </a:t>
            </a:r>
            <a:r>
              <a:rPr lang="fr-FR" sz="2000" dirty="0"/>
              <a:t>n’est pas parce que vous surpassez en nombre tous les peuples que le Seigneur s’est épris de vous et qu’il vous a choisis, car vous êtes le plus petit de tous les peuples. </a:t>
            </a:r>
            <a:r>
              <a:rPr lang="fr-FR" sz="2000" dirty="0" smtClean="0"/>
              <a:t>»</a:t>
            </a:r>
          </a:p>
          <a:p>
            <a:pPr marL="0" indent="0" algn="l"/>
            <a:endParaRPr lang="fr-FR" sz="2000" dirty="0" smtClean="0"/>
          </a:p>
          <a:p>
            <a:pPr marL="0" indent="0" algn="l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8.18 </a:t>
            </a:r>
            <a:r>
              <a:rPr lang="fr-FR" sz="2000" dirty="0" smtClean="0"/>
              <a:t>«Tu </a:t>
            </a:r>
            <a:r>
              <a:rPr lang="fr-FR" sz="2000" dirty="0"/>
              <a:t>te souviendras du Seigneur, ton Dieu, car c’est lui qui te donne de la </a:t>
            </a:r>
            <a:r>
              <a:rPr lang="fr-FR" sz="2000" dirty="0" smtClean="0"/>
              <a:t>force. »</a:t>
            </a:r>
          </a:p>
          <a:p>
            <a:pPr marL="0" indent="0" algn="l"/>
            <a:endParaRPr lang="fr-FR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/>
            <a:r>
              <a:rPr lang="fr-F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9.6 </a:t>
            </a:r>
            <a:r>
              <a:rPr lang="fr-FR" sz="2000" dirty="0" smtClean="0">
                <a:solidFill>
                  <a:schemeClr val="tx2"/>
                </a:solidFill>
              </a:rPr>
              <a:t>« </a:t>
            </a:r>
            <a:r>
              <a:rPr lang="fr-FR" sz="2000" dirty="0"/>
              <a:t>Sache donc que ce n’est pas à cause de ta justice que le Seigneur, ton Dieu, te donne ce bon pays pour que tu en prennes possession ; car tu es un peuple </a:t>
            </a:r>
            <a:r>
              <a:rPr lang="fr-FR" sz="2000" dirty="0" smtClean="0"/>
              <a:t>à la nuque raide. </a:t>
            </a:r>
            <a:r>
              <a:rPr lang="fr-FR" sz="2000" dirty="0"/>
              <a:t>» 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96" y="0"/>
            <a:ext cx="7557830" cy="1261500"/>
          </a:xfrm>
        </p:spPr>
        <p:txBody>
          <a:bodyPr/>
          <a:lstStyle/>
          <a:p>
            <a:r>
              <a:rPr lang="fr-FR" sz="3600" dirty="0"/>
              <a:t>Deutéronome 10.12-22 / Le contexte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829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Deutéronome 10.12-22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488</Words>
  <Application>Microsoft Office PowerPoint</Application>
  <PresentationFormat>On-screen Show (16:9)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Denk One</vt:lpstr>
      <vt:lpstr>Poppins</vt:lpstr>
      <vt:lpstr>Arial</vt:lpstr>
      <vt:lpstr>Language Arts Subject for Middle School - 6th Grade: Vocabulary Skills by Slidesgo</vt:lpstr>
      <vt:lpstr>Deutéronome Un cœur pour Dieu</vt:lpstr>
      <vt:lpstr>La structure du Deutéronome</vt:lpstr>
      <vt:lpstr>Le Deutéronome / comme traité d’alliance</vt:lpstr>
      <vt:lpstr>Le Deutéronome / comme renouvellement de l’alliance</vt:lpstr>
      <vt:lpstr>Deutéronome 10.12-22</vt:lpstr>
      <vt:lpstr>Deutéronome 10.12-22 / Le contexte</vt:lpstr>
      <vt:lpstr>Deutéronome 10.12-22 / Le contexte</vt:lpstr>
      <vt:lpstr>Deutéronome 10.12-22 / Le contexte</vt:lpstr>
      <vt:lpstr>Deutéronome 10.12-22</vt:lpstr>
      <vt:lpstr>Dt. 10.12-13 : Aimer et observer les commandements </vt:lpstr>
      <vt:lpstr>Dt. 10.12-13 : Aimer et observer les commandements </vt:lpstr>
      <vt:lpstr>Dt. 10.12-13 : Aimer et observer les commandements </vt:lpstr>
      <vt:lpstr>Dt. 10.14-16 : Un peuple parmi tous les peuples </vt:lpstr>
      <vt:lpstr>Dt. 10.17-19 : Un Dieu pas comme les autres </vt:lpstr>
      <vt:lpstr>Dt. 10.20-22 : s’attacher au Seigneur</vt:lpstr>
      <vt:lpstr>Jésus, le roi à notre service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Deutéronome Un cœur pour Dieu</dc:title>
  <dc:creator>Pierre Leray</dc:creator>
  <cp:lastModifiedBy>Pierre Leray</cp:lastModifiedBy>
  <cp:revision>28</cp:revision>
  <dcterms:modified xsi:type="dcterms:W3CDTF">2022-08-22T05:30:53Z</dcterms:modified>
</cp:coreProperties>
</file>